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3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1"/>
  </p:sldMasterIdLst>
  <p:notesMasterIdLst>
    <p:notesMasterId r:id="rId25"/>
  </p:notesMasterIdLst>
  <p:sldIdLst>
    <p:sldId id="256" r:id="rId2"/>
    <p:sldId id="257" r:id="rId3"/>
    <p:sldId id="258" r:id="rId4"/>
    <p:sldId id="260" r:id="rId5"/>
    <p:sldId id="264" r:id="rId6"/>
    <p:sldId id="282" r:id="rId7"/>
    <p:sldId id="292" r:id="rId8"/>
    <p:sldId id="265" r:id="rId9"/>
    <p:sldId id="277" r:id="rId10"/>
    <p:sldId id="280" r:id="rId11"/>
    <p:sldId id="291" r:id="rId12"/>
    <p:sldId id="293" r:id="rId13"/>
    <p:sldId id="285" r:id="rId14"/>
    <p:sldId id="281" r:id="rId15"/>
    <p:sldId id="266" r:id="rId16"/>
    <p:sldId id="273" r:id="rId17"/>
    <p:sldId id="287" r:id="rId18"/>
    <p:sldId id="283" r:id="rId19"/>
    <p:sldId id="289" r:id="rId20"/>
    <p:sldId id="288" r:id="rId21"/>
    <p:sldId id="272" r:id="rId22"/>
    <p:sldId id="276" r:id="rId23"/>
    <p:sldId id="261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6E0B315F-7E37-44C2-9FC8-D7251D27FBF2}">
          <p14:sldIdLst>
            <p14:sldId id="256"/>
            <p14:sldId id="257"/>
            <p14:sldId id="258"/>
            <p14:sldId id="260"/>
          </p14:sldIdLst>
        </p14:section>
        <p14:section name="Diego" id="{5F1A9B8E-EC2A-4E03-A1BF-DD81A188F4A4}">
          <p14:sldIdLst>
            <p14:sldId id="264"/>
            <p14:sldId id="282"/>
            <p14:sldId id="292"/>
            <p14:sldId id="265"/>
          </p14:sldIdLst>
        </p14:section>
        <p14:section name="Sasha" id="{7AD8A90C-2C50-43D9-8BE5-6639E3D7BC41}">
          <p14:sldIdLst>
            <p14:sldId id="277"/>
            <p14:sldId id="280"/>
            <p14:sldId id="291"/>
            <p14:sldId id="293"/>
            <p14:sldId id="285"/>
            <p14:sldId id="281"/>
          </p14:sldIdLst>
        </p14:section>
        <p14:section name="Henry" id="{4AFA9CB3-9D98-4D93-9FDB-B04818FDC741}">
          <p14:sldIdLst>
            <p14:sldId id="266"/>
            <p14:sldId id="273"/>
            <p14:sldId id="287"/>
            <p14:sldId id="283"/>
            <p14:sldId id="289"/>
            <p14:sldId id="288"/>
            <p14:sldId id="272"/>
          </p14:sldIdLst>
        </p14:section>
        <p14:section name="Conclusion" id="{FA7A6CBE-EBDE-4D4C-852F-ABA115CAE129}">
          <p14:sldIdLst>
            <p14:sldId id="276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sz="1200" dirty="0"/>
              <a:t>Population française du début XIXe siècle</a:t>
            </a:r>
          </a:p>
        </c:rich>
      </c:tx>
      <c:layout>
        <c:manualLayout>
          <c:xMode val="edge"/>
          <c:yMode val="edge"/>
          <c:x val="0.53603304366977855"/>
          <c:y val="7.53905491273342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57545192921532795"/>
          <c:y val="0.18208052387691112"/>
          <c:w val="0.29905213877886538"/>
          <c:h val="0.68226751936609731"/>
        </c:manualLayout>
      </c:layout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population française du XIXe siècle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79E-441F-AC0B-B230AE1E91C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79E-441F-AC0B-B230AE1E91C3}"/>
              </c:ext>
            </c:extLst>
          </c:dPt>
          <c:cat>
            <c:strRef>
              <c:f>Feuil1!$A$2:$A$3</c:f>
              <c:strCache>
                <c:ptCount val="2"/>
                <c:pt idx="0">
                  <c:v>Paysans français (75%)</c:v>
                </c:pt>
                <c:pt idx="1">
                  <c:v>Autre français (25%)</c:v>
                </c:pt>
              </c:strCache>
            </c:strRef>
          </c:cat>
          <c:val>
            <c:numRef>
              <c:f>Feuil1!$B$2:$B$3</c:f>
              <c:numCache>
                <c:formatCode>0%</c:formatCode>
                <c:ptCount val="2"/>
                <c:pt idx="0">
                  <c:v>0.75</c:v>
                </c:pt>
                <c:pt idx="1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A4-4616-8617-7312C9146F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3333788101544988"/>
          <c:y val="0.8933371697569179"/>
          <c:w val="0.41518011002482319"/>
          <c:h val="6.23520323213711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Population de</a:t>
            </a:r>
            <a:r>
              <a:rPr lang="fr-FR" baseline="0" dirty="0"/>
              <a:t> 2014</a:t>
            </a:r>
            <a:endParaRPr lang="fr-F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Populations vivant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Feuil1!$A$2:$A$4</c:f>
              <c:strCache>
                <c:ptCount val="3"/>
                <c:pt idx="0">
                  <c:v>Dans les grande aire urbaine (83%)</c:v>
                </c:pt>
                <c:pt idx="1">
                  <c:v>Au sein d'un pôle urbain (59%)</c:v>
                </c:pt>
                <c:pt idx="2">
                  <c:v>Dans les couronnes périurbaines (88%)</c:v>
                </c:pt>
              </c:strCache>
            </c:strRef>
          </c:cat>
          <c:val>
            <c:numRef>
              <c:f>Feuil1!$B$2:$B$4</c:f>
              <c:numCache>
                <c:formatCode>0%</c:formatCode>
                <c:ptCount val="3"/>
                <c:pt idx="0">
                  <c:v>0.83</c:v>
                </c:pt>
                <c:pt idx="1">
                  <c:v>0.59</c:v>
                </c:pt>
                <c:pt idx="2">
                  <c:v>0.88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52-4EB9-9525-1643278767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49337807"/>
        <c:axId val="535416751"/>
      </c:barChart>
      <c:catAx>
        <c:axId val="6493378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535416751"/>
        <c:crosses val="autoZero"/>
        <c:auto val="1"/>
        <c:lblAlgn val="ctr"/>
        <c:lblOffset val="100"/>
        <c:noMultiLvlLbl val="0"/>
      </c:catAx>
      <c:valAx>
        <c:axId val="5354167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6493378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L'après guerre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893-4870-BBA0-BD8A926373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893-4870-BBA0-BD8A926373A7}"/>
              </c:ext>
            </c:extLst>
          </c:dPt>
          <c:cat>
            <c:strRef>
              <c:f>Feuil1!$A$2:$A$3</c:f>
              <c:strCache>
                <c:ptCount val="2"/>
                <c:pt idx="0">
                  <c:v>Actifs dans les campagnes (42%)</c:v>
                </c:pt>
                <c:pt idx="1">
                  <c:v>Actifs en ville (58%)</c:v>
                </c:pt>
              </c:strCache>
            </c:strRef>
          </c:cat>
          <c:val>
            <c:numRef>
              <c:f>Feuil1!$B$2:$B$3</c:f>
              <c:numCache>
                <c:formatCode>0%</c:formatCode>
                <c:ptCount val="2"/>
                <c:pt idx="0">
                  <c:v>0.42</c:v>
                </c:pt>
                <c:pt idx="1">
                  <c:v>0.57999999999999996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91-4380-ACC9-6F62EFCA55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456776993030265"/>
          <c:y val="4.930844318617476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32089627920821007"/>
          <c:y val="0.17911432068182487"/>
          <c:w val="0.33256546779815782"/>
          <c:h val="0.66970642012445081"/>
        </c:manualLayout>
      </c:layout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Avant la guerre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C70-46D6-8D2A-52783AB027C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C70-46D6-8D2A-52783AB027C1}"/>
              </c:ext>
            </c:extLst>
          </c:dPt>
          <c:cat>
            <c:strRef>
              <c:f>Feuil1!$A$2:$A$3</c:f>
              <c:strCache>
                <c:ptCount val="2"/>
                <c:pt idx="0">
                  <c:v>Actifs dans les campagnes (56%)</c:v>
                </c:pt>
                <c:pt idx="1">
                  <c:v>Actifs en ville (44%)</c:v>
                </c:pt>
              </c:strCache>
            </c:strRef>
          </c:cat>
          <c:val>
            <c:numRef>
              <c:f>Feuil1!$B$2:$B$3</c:f>
              <c:numCache>
                <c:formatCode>0%</c:formatCode>
                <c:ptCount val="2"/>
                <c:pt idx="0">
                  <c:v>0.56000000000000005</c:v>
                </c:pt>
                <c:pt idx="1">
                  <c:v>0.44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61-46B5-8063-83FB1F9377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3731295633966847"/>
          <c:y val="0.84961404052021583"/>
          <c:w val="0.69388547656114474"/>
          <c:h val="0.1282859938807615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13738715582526706"/>
          <c:y val="1.50745716507051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4046411881441648"/>
          <c:y val="0.16169934293980778"/>
          <c:w val="0.3552059727290186"/>
          <c:h val="0.80601598835572985"/>
        </c:manualLayout>
      </c:layout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Domaines d'emploi de la population active (1931)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1DE7-4429-A8E9-FAEDC7E2DBF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DE7-4429-A8E9-FAEDC7E2DBF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DE7-4429-A8E9-FAEDC7E2DBFC}"/>
              </c:ext>
            </c:extLst>
          </c:dPt>
          <c:cat>
            <c:strRef>
              <c:f>Feuil1!$A$2:$A$4</c:f>
              <c:strCache>
                <c:ptCount val="3"/>
                <c:pt idx="0">
                  <c:v>Emplois dans l'agriculture (36%)</c:v>
                </c:pt>
                <c:pt idx="1">
                  <c:v>Emplois dans l'industrie (37,5%)</c:v>
                </c:pt>
                <c:pt idx="2">
                  <c:v>Emplois dans d'autres domaines (26,5%)</c:v>
                </c:pt>
              </c:strCache>
            </c:strRef>
          </c:cat>
          <c:val>
            <c:numRef>
              <c:f>Feuil1!$B$2:$B$4</c:f>
              <c:numCache>
                <c:formatCode>0%</c:formatCode>
                <c:ptCount val="3"/>
                <c:pt idx="0">
                  <c:v>0.36</c:v>
                </c:pt>
                <c:pt idx="1">
                  <c:v>0.375</c:v>
                </c:pt>
                <c:pt idx="2" formatCode="0.00%">
                  <c:v>0.26500000000000001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91-4380-ACC9-6F62EFCA55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0"/>
          <a:lstStyle/>
          <a:p>
            <a:pPr algn="just"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</c:legendEntry>
      <c:layout>
        <c:manualLayout>
          <c:xMode val="edge"/>
          <c:yMode val="edge"/>
          <c:x val="0.46554958069265734"/>
          <c:y val="0.72377288298459963"/>
          <c:w val="0.49583253312848091"/>
          <c:h val="0.1870033754647340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 algn="just"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6.0749420464777659E-2"/>
          <c:y val="0.302439765682122"/>
          <c:w val="0.73171231105235934"/>
          <c:h val="0.36671602369137185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 Actifs dans les industries et les commerces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Feuil1!$A$2:$A$3</c:f>
              <c:strCache>
                <c:ptCount val="2"/>
                <c:pt idx="0">
                  <c:v>10 millions</c:v>
                </c:pt>
                <c:pt idx="1">
                  <c:v>36 millions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10</c:v>
                </c:pt>
                <c:pt idx="1">
                  <c:v>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20B-432F-BB73-D5EA4B1F58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9194719"/>
        <c:axId val="1361875455"/>
      </c:lineChart>
      <c:catAx>
        <c:axId val="16691947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61875455"/>
        <c:crosses val="autoZero"/>
        <c:auto val="1"/>
        <c:lblAlgn val="ctr"/>
        <c:lblOffset val="100"/>
        <c:noMultiLvlLbl val="0"/>
      </c:catAx>
      <c:valAx>
        <c:axId val="1361875455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69194719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469655823131595"/>
          <c:y val="0.82116304811208762"/>
          <c:w val="0.42683559399965515"/>
          <c:h val="0.1313479422617305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7.0166573666480658E-2"/>
          <c:y val="0.20097911330360813"/>
          <c:w val="0.89308801950937233"/>
          <c:h val="0.50197917654871449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Secteur de l'agriculture Allemande</c:v>
                </c:pt>
              </c:strCache>
            </c:strRef>
          </c:tx>
          <c:spPr>
            <a:ln w="28575" cap="flat">
              <a:solidFill>
                <a:schemeClr val="accent1"/>
              </a:solidFill>
              <a:round/>
              <a:headEnd type="none"/>
              <a:tailEnd type="none"/>
            </a:ln>
            <a:effectLst/>
          </c:spPr>
          <c:marker>
            <c:symbol val="none"/>
          </c:marker>
          <c:cat>
            <c:strRef>
              <c:f>Feuil1!$A$2:$A$3</c:f>
              <c:strCache>
                <c:ptCount val="2"/>
                <c:pt idx="0">
                  <c:v>16 millions  </c:v>
                </c:pt>
                <c:pt idx="1">
                  <c:v>14 millions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16</c:v>
                </c:pt>
                <c:pt idx="1">
                  <c:v>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E67-475F-AEB8-FAD032AFCA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82781839"/>
        <c:axId val="1361875039"/>
      </c:lineChart>
      <c:catAx>
        <c:axId val="1282781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61875039"/>
        <c:crosses val="autoZero"/>
        <c:auto val="1"/>
        <c:lblAlgn val="ctr"/>
        <c:lblOffset val="100"/>
        <c:noMultiLvlLbl val="0"/>
      </c:catAx>
      <c:valAx>
        <c:axId val="136187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2827818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398040796081589"/>
          <c:y val="0.86714891060304211"/>
          <c:w val="0.63791844917023166"/>
          <c:h val="0.102730607469247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ap="flat">
      <a:solidFill>
        <a:schemeClr val="bg1"/>
      </a:solidFill>
      <a:round/>
    </a:ln>
    <a:effectLst/>
  </c:spPr>
  <c:txPr>
    <a:bodyPr/>
    <a:lstStyle/>
    <a:p>
      <a:pPr>
        <a:defRPr>
          <a:ln>
            <a:noFill/>
          </a:ln>
        </a:defRPr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eg>
</file>

<file path=ppt/media/image10.png>
</file>

<file path=ppt/media/image11.png>
</file>

<file path=ppt/media/image12.jpe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AFF542-AC1F-455F-A4BB-167A0E8DE76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AD30E6-527C-43E8-9790-7FEEA4124B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8584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AD30E6-527C-43E8-9790-7FEEA4124B0E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7562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AD30E6-527C-43E8-9790-7FEEA4124B0E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8356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AD30E6-527C-43E8-9790-7FEEA4124B0E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5943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8C4025-1B97-4DB0-8F09-5BA38C04A6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0DE6BA4-4582-4796-B1CE-D8B71ACA4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6B5FDDE-4AFB-4F9A-853F-DB052ADBD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F31D5C-ECE0-40C9-A6D3-3532618CD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8AB7C9-5CD6-434D-AB5A-F99DB4AFE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40202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1838B7-9301-409B-8C17-8A6FA007D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C667A3F-D986-449E-A029-D44D2800D9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E82450B-70B1-4CA2-9795-DCF79EC30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C02833-93DC-4F75-AA06-8A8A395E1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2223F7-733B-4004-A9F6-3B1E34941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65391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56CF71F-9D82-42F6-8610-B0E2998045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F0344B5-4ECB-4FC9-8344-D821A4C5AD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FE0B1E-F5F9-468D-BD82-505C97E2D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40CB1DC-7102-4468-9A1E-724D95B01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DFE13D-1538-4A7F-AEA1-D22556BC8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52644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E3F66B-2190-401D-9007-5916EF015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0EDBC65-F583-45B1-93A0-EB2ADB417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11BF560-58FA-489C-802D-05001450C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58C7660-8E94-40E7-9246-04C6C57B8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F3893F-F273-4F64-B828-F3F7E4617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5892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BBB637-541C-414A-ABB0-68F170BFD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A920EC9-AF3D-4F3B-8E4C-7585EA02D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1240CC-4DE1-4662-BC33-B5A6C44DF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1BD46F-2FEA-40C0-A28A-C12DE3C0B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7CED869-060B-442E-B187-73C4F6020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10559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50551D-EBC2-48B8-92A4-7B3AACC9A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781DA0-5D3F-4F8A-9645-CB19A5BC6D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FA0EA4D-86AF-4EF6-B41F-2A3A9161F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F6690C6-CF2C-4FC6-929F-B479AD78D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9DAE25-FF02-471A-9D9F-656764B3C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B929FEA-C550-42F4-B3B3-00A3A9FDA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4221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3409FC-F30B-4CCE-8E7E-0EC4E55A4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A2934AC-C81A-4FB6-979F-FBDA1A738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E6F4DC5-A3E1-4D83-ABDF-3860BB043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2516B6A-3F9A-41DC-9973-4868041746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31DBD4E-3F2F-4334-8EF4-3814EACDC4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DE53ECB-4D63-4E09-80EC-0AB273417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56DA705-44BA-463E-90EF-F9E738B82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86E2834-3DAD-4262-81EF-B42A13098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21885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925A88-0087-4C24-832C-CAE7A3AA8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D8F0EBD-8429-4192-AFBE-DFC0E3B3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87539F1-AF21-4068-98F3-C86B8A58A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D70806A-2253-4E3B-A1F6-664BFCD7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1295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D1E707A-6CE2-479E-B268-A1C74C82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68ADE90-A3A1-463D-819C-9475E9641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088052B-85CE-4F82-810E-91BFE24C1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47357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C68813-C3B9-4AF3-B195-6F0AE5283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896FF3-EBE3-482C-82AC-538E110D8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4518F37-9F06-4BB1-8C88-69901799D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B76D139-7C93-4798-93E7-E004DC6B4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49AF4DC-9BCF-494A-9CD5-C0F2EFBA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BC5414B-9192-42B2-A3F5-098F46C6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68458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E0B54F-ED0E-4FC8-8E22-0B75BC4E6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203A57D-4F6E-42D3-9679-A0E4424352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C1EFD42-73EA-45C0-89AD-5270D3D2C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5241DC4-5924-4EFF-9855-AC4CF37F1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E5F826-82B7-41BE-99EA-E124D9D05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F4D332-63C6-4C3A-A872-11F0484E1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32600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733F15B-A709-40C3-B971-F7B71A5F7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DD68105-9281-4038-AC62-8449817E3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264BE6-676D-42A2-AF79-996D07014F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5/6/2020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310EFA-684A-4342-9E28-413FBCF7F4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E02250-1274-4407-9A49-990CC00E5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110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stcypnews.s.t.pic.centerblog.net/xvfm1k6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hyperlink" Target="http://1.bp.blogspot.com/-8i6d7Xakcg8/TnsGquPH-qI/AAAAAAAACD4/3keQwyCgShg/s400/fila.jpg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Krach_de_1929" TargetMode="External"/><Relationship Id="rId2" Type="http://schemas.openxmlformats.org/officeDocument/2006/relationships/hyperlink" Target="https://www.monde-diplomatique.fr/publications/manuel_d_histoire_critique/a5316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34091716" TargetMode="External"/><Relationship Id="rId5" Type="http://schemas.openxmlformats.org/officeDocument/2006/relationships/hyperlink" Target="http://www.cndp.fr/crdp-reims/memoire/bac/1GM/dossiers/femmes.htm" TargetMode="External"/><Relationship Id="rId4" Type="http://schemas.openxmlformats.org/officeDocument/2006/relationships/hyperlink" Target="https://github.com/HenraL/la_fin_de_la_paysanerie_en_franc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JPEG - 178.5 ko">
            <a:extLst>
              <a:ext uri="{FF2B5EF4-FFF2-40B4-BE49-F238E27FC236}">
                <a16:creationId xmlns:a16="http://schemas.microsoft.com/office/drawing/2014/main" id="{1AE48364-43BB-4351-9A66-95AF97B0D1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74" b="1322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344E4CC-53FF-496F-B049-CF6078D19A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385762"/>
            <a:ext cx="9144000" cy="2387600"/>
          </a:xfrm>
          <a:solidFill>
            <a:srgbClr val="BFBFBF">
              <a:alpha val="30980"/>
            </a:srgbClr>
          </a:solidFill>
        </p:spPr>
        <p:txBody>
          <a:bodyPr>
            <a:normAutofit/>
          </a:bodyPr>
          <a:lstStyle/>
          <a:p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La fin de la paysannerie</a:t>
            </a:r>
            <a:b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en France au XXe</a:t>
            </a:r>
            <a:endParaRPr lang="fr-FR" dirty="0">
              <a:solidFill>
                <a:schemeClr val="bg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26CCBBF-DB11-4B62-84C1-DBA4D081A4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5735638"/>
            <a:ext cx="9144000" cy="1655762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Présenté par Sasha Deniset, Henry Letellier, Diego Taieb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BF640D1-B6FE-439D-B89D-59C9948DACF0}"/>
              </a:ext>
            </a:extLst>
          </p:cNvPr>
          <p:cNvSpPr txBox="1"/>
          <p:nvPr/>
        </p:nvSpPr>
        <p:spPr>
          <a:xfrm>
            <a:off x="3345180" y="6225540"/>
            <a:ext cx="67132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fr-FR" sz="1100" dirty="0">
                <a:solidFill>
                  <a:schemeClr val="bg1"/>
                </a:solidFill>
              </a:rPr>
              <a:t>Scène de labour en région parisienne, en 1931. Photographie de François Kollar.</a:t>
            </a:r>
          </a:p>
          <a:p>
            <a:pPr fontAlgn="base"/>
            <a:r>
              <a:rPr lang="fr-FR" sz="1100" dirty="0">
                <a:solidFill>
                  <a:schemeClr val="bg1"/>
                </a:solidFill>
              </a:rPr>
              <a:t>© François Kollar/Bibliothèque </a:t>
            </a:r>
            <a:r>
              <a:rPr lang="fr-FR" sz="1100" dirty="0" err="1">
                <a:solidFill>
                  <a:schemeClr val="bg1"/>
                </a:solidFill>
              </a:rPr>
              <a:t>Forney</a:t>
            </a:r>
            <a:r>
              <a:rPr lang="fr-FR" sz="1100" dirty="0">
                <a:solidFill>
                  <a:schemeClr val="bg1"/>
                </a:solidFill>
              </a:rPr>
              <a:t>/Roger-Viollet.</a:t>
            </a:r>
          </a:p>
        </p:txBody>
      </p:sp>
    </p:spTree>
    <p:extLst>
      <p:ext uri="{BB962C8B-B14F-4D97-AF65-F5344CB8AC3E}">
        <p14:creationId xmlns:p14="http://schemas.microsoft.com/office/powerpoint/2010/main" val="218135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A2ED92-CBCF-422D-9634-BF9BFD7C29AD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178" y="1597388"/>
            <a:ext cx="6177329" cy="4803411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fr-FR" sz="2400" dirty="0"/>
              <a:t>1870:</a:t>
            </a:r>
          </a:p>
          <a:p>
            <a:pPr lvl="1"/>
            <a:r>
              <a:rPr lang="fr-FR" sz="1800" dirty="0"/>
              <a:t>Crise économique multiforme qui touche </a:t>
            </a:r>
            <a:br>
              <a:rPr lang="fr-FR" sz="1800" dirty="0"/>
            </a:br>
            <a:r>
              <a:rPr lang="fr-FR" sz="1800" dirty="0"/>
              <a:t>le monde paysan</a:t>
            </a:r>
          </a:p>
          <a:p>
            <a:pPr lvl="1"/>
            <a:r>
              <a:rPr lang="fr-FR" sz="1800" dirty="0"/>
              <a:t>Trois facteur de cette crise:</a:t>
            </a:r>
          </a:p>
          <a:p>
            <a:pPr lvl="2"/>
            <a:r>
              <a:rPr lang="fr-FR" sz="1400" dirty="0"/>
              <a:t>Baisse des prix</a:t>
            </a:r>
          </a:p>
          <a:p>
            <a:pPr lvl="2"/>
            <a:r>
              <a:rPr lang="fr-FR" sz="1400" dirty="0"/>
              <a:t>Fin de certaines activités agricoles à cause des </a:t>
            </a:r>
            <a:br>
              <a:rPr lang="fr-FR" sz="1400" dirty="0"/>
            </a:br>
            <a:r>
              <a:rPr lang="fr-FR" sz="1400" dirty="0"/>
              <a:t>progrès techniques (ex: colorants chimiques)</a:t>
            </a:r>
          </a:p>
          <a:p>
            <a:pPr lvl="2"/>
            <a:r>
              <a:rPr lang="fr-FR" sz="1400" dirty="0"/>
              <a:t>Le phylloxéra de la vigne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32095B-AAC3-454B-9531-0E1673D65D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" t="1088"/>
          <a:stretch/>
        </p:blipFill>
        <p:spPr>
          <a:xfrm>
            <a:off x="6100881" y="2088536"/>
            <a:ext cx="4637780" cy="3049340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441EA064-E19C-4B63-BA33-E3CEC01C14F8}"/>
              </a:ext>
            </a:extLst>
          </p:cNvPr>
          <p:cNvSpPr txBox="1">
            <a:spLocks/>
          </p:cNvSpPr>
          <p:nvPr/>
        </p:nvSpPr>
        <p:spPr>
          <a:xfrm>
            <a:off x="838200" y="304800"/>
            <a:ext cx="10515600" cy="10835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500" b="1" dirty="0">
                <a:solidFill>
                  <a:schemeClr val="bg1"/>
                </a:solidFill>
              </a:rPr>
              <a:t>II. Des paysans en difficulté à l’aube du XXe siècle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/>
                </a:solidFill>
              </a:rPr>
              <a:t>  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a. La crise économique de 1870 </a:t>
            </a:r>
            <a:r>
              <a:rPr lang="fr-FR" sz="3300" b="1" dirty="0"/>
              <a:t>………….……………</a:t>
            </a:r>
            <a:endParaRPr lang="fr-FR" sz="3500" b="1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16BBCFC-2F72-4EAB-9D22-1E4B5C7C7972}"/>
              </a:ext>
            </a:extLst>
          </p:cNvPr>
          <p:cNvCxnSpPr>
            <a:cxnSpLocks/>
          </p:cNvCxnSpPr>
          <p:nvPr/>
        </p:nvCxnSpPr>
        <p:spPr>
          <a:xfrm flipV="1">
            <a:off x="5829146" y="1455939"/>
            <a:ext cx="0" cy="530884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330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D6D64A-B286-4581-8722-AD936E0516F7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EF5522C-BC11-48BD-8D1E-BEC273266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3503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II. Des paysans en difficulté à l’aube du XXe siècle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/>
                </a:solidFill>
              </a:rPr>
              <a:t>          </a:t>
            </a:r>
            <a:r>
              <a:rPr lang="fr-FR" sz="36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a. La crise économique de 1870 </a:t>
            </a:r>
            <a:r>
              <a:rPr lang="fr-FR" sz="3600" b="1" dirty="0"/>
              <a:t>………….……………</a:t>
            </a:r>
            <a:endParaRPr lang="fr-FR" sz="3500" b="1" dirty="0"/>
          </a:p>
        </p:txBody>
      </p:sp>
      <p:pic>
        <p:nvPicPr>
          <p:cNvPr id="10" name="Image 9" descr="Phylloxéra">
            <a:extLst>
              <a:ext uri="{FF2B5EF4-FFF2-40B4-BE49-F238E27FC236}">
                <a16:creationId xmlns:a16="http://schemas.microsoft.com/office/drawing/2014/main" id="{45773966-46BF-45C7-A80E-362204EFE3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255" y="2065464"/>
            <a:ext cx="2924175" cy="2762250"/>
          </a:xfrm>
          <a:prstGeom prst="rect">
            <a:avLst/>
          </a:prstGeom>
        </p:spPr>
      </p:pic>
      <p:pic>
        <p:nvPicPr>
          <p:cNvPr id="12" name="Image 11" descr="Une image contenant texte&#10;&#10;Description générée automatiquement">
            <a:extLst>
              <a:ext uri="{FF2B5EF4-FFF2-40B4-BE49-F238E27FC236}">
                <a16:creationId xmlns:a16="http://schemas.microsoft.com/office/drawing/2014/main" id="{6713CE2F-9C35-428D-95FE-EE927A5E1E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718" y="1896788"/>
            <a:ext cx="3143250" cy="2524125"/>
          </a:xfrm>
          <a:prstGeom prst="rect">
            <a:avLst/>
          </a:prstGeom>
        </p:spPr>
      </p:pic>
      <p:pic>
        <p:nvPicPr>
          <p:cNvPr id="14" name="Image 13" descr="Une image contenant plante, arbre, fruit, fleur&#10;&#10;Description générée automatiquement">
            <a:extLst>
              <a:ext uri="{FF2B5EF4-FFF2-40B4-BE49-F238E27FC236}">
                <a16:creationId xmlns:a16="http://schemas.microsoft.com/office/drawing/2014/main" id="{59EABED8-33C2-47A5-98F4-749D4886C2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360" y="2682138"/>
            <a:ext cx="2003927" cy="1335951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5FC33BAD-AC14-423B-8DC9-D86CE17843B0}"/>
              </a:ext>
            </a:extLst>
          </p:cNvPr>
          <p:cNvSpPr txBox="1"/>
          <p:nvPr/>
        </p:nvSpPr>
        <p:spPr>
          <a:xfrm>
            <a:off x="8458201" y="4661783"/>
            <a:ext cx="2911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Phylloxéra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97C7D835-6A90-425E-89CF-46618322853A}"/>
              </a:ext>
            </a:extLst>
          </p:cNvPr>
          <p:cNvSpPr txBox="1"/>
          <p:nvPr/>
        </p:nvSpPr>
        <p:spPr>
          <a:xfrm>
            <a:off x="5359361" y="4018089"/>
            <a:ext cx="2137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Feuille attaquée par le phylloxéra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D5BE2FDE-1CCE-4680-B8A4-0172177ED4D0}"/>
              </a:ext>
            </a:extLst>
          </p:cNvPr>
          <p:cNvSpPr txBox="1"/>
          <p:nvPr/>
        </p:nvSpPr>
        <p:spPr>
          <a:xfrm>
            <a:off x="838200" y="4412036"/>
            <a:ext cx="3151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Carte de la propagation du phylloxéra (France, 1882)</a:t>
            </a:r>
          </a:p>
        </p:txBody>
      </p:sp>
      <p:sp>
        <p:nvSpPr>
          <p:cNvPr id="18" name="Flèche : droite 17">
            <a:extLst>
              <a:ext uri="{FF2B5EF4-FFF2-40B4-BE49-F238E27FC236}">
                <a16:creationId xmlns:a16="http://schemas.microsoft.com/office/drawing/2014/main" id="{DACE9530-6CC9-45F5-B874-5452404CEE28}"/>
              </a:ext>
            </a:extLst>
          </p:cNvPr>
          <p:cNvSpPr/>
          <p:nvPr/>
        </p:nvSpPr>
        <p:spPr>
          <a:xfrm>
            <a:off x="4078321" y="3240350"/>
            <a:ext cx="1227775" cy="3749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Flèche : droite 18">
            <a:extLst>
              <a:ext uri="{FF2B5EF4-FFF2-40B4-BE49-F238E27FC236}">
                <a16:creationId xmlns:a16="http://schemas.microsoft.com/office/drawing/2014/main" id="{18D9271D-30DA-426A-AFCD-7F1CD3A474A2}"/>
              </a:ext>
            </a:extLst>
          </p:cNvPr>
          <p:cNvSpPr/>
          <p:nvPr/>
        </p:nvSpPr>
        <p:spPr>
          <a:xfrm>
            <a:off x="7416551" y="3240350"/>
            <a:ext cx="1225119" cy="374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5333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A2ED92-CBCF-422D-9634-BF9BFD7C29AD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178" y="1597388"/>
            <a:ext cx="6177329" cy="4803411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fr-FR" sz="2400" i="1" dirty="0">
                <a:solidFill>
                  <a:schemeClr val="bg1">
                    <a:lumMod val="85000"/>
                  </a:schemeClr>
                </a:solidFill>
              </a:rPr>
              <a:t>1870:</a:t>
            </a:r>
          </a:p>
          <a:p>
            <a:pPr lvl="1"/>
            <a:r>
              <a:rPr lang="fr-FR" sz="1800" i="1" dirty="0">
                <a:solidFill>
                  <a:schemeClr val="bg1">
                    <a:lumMod val="85000"/>
                  </a:schemeClr>
                </a:solidFill>
              </a:rPr>
              <a:t>Crise économique multiforme qui touche </a:t>
            </a:r>
            <a:br>
              <a:rPr lang="fr-FR" sz="1800" i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fr-FR" sz="1800" i="1" dirty="0">
                <a:solidFill>
                  <a:schemeClr val="bg1">
                    <a:lumMod val="85000"/>
                  </a:schemeClr>
                </a:solidFill>
              </a:rPr>
              <a:t>le monde paysan</a:t>
            </a:r>
          </a:p>
          <a:p>
            <a:pPr lvl="1"/>
            <a:r>
              <a:rPr lang="fr-FR" sz="1800" i="1" dirty="0">
                <a:solidFill>
                  <a:schemeClr val="bg1">
                    <a:lumMod val="85000"/>
                  </a:schemeClr>
                </a:solidFill>
              </a:rPr>
              <a:t>Trois facteur de cette crise:</a:t>
            </a:r>
          </a:p>
          <a:p>
            <a:pPr lvl="2"/>
            <a:r>
              <a:rPr lang="fr-FR" sz="1400" i="1" dirty="0">
                <a:solidFill>
                  <a:schemeClr val="bg1">
                    <a:lumMod val="85000"/>
                  </a:schemeClr>
                </a:solidFill>
              </a:rPr>
              <a:t>Baisse des prix</a:t>
            </a:r>
          </a:p>
          <a:p>
            <a:pPr lvl="2"/>
            <a:r>
              <a:rPr lang="fr-FR" sz="1400" i="1" dirty="0">
                <a:solidFill>
                  <a:schemeClr val="bg1">
                    <a:lumMod val="85000"/>
                  </a:schemeClr>
                </a:solidFill>
              </a:rPr>
              <a:t>Fin de certaines activités agricoles à cause des </a:t>
            </a:r>
            <a:br>
              <a:rPr lang="fr-FR" sz="1400" i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fr-FR" sz="1400" i="1" dirty="0">
                <a:solidFill>
                  <a:schemeClr val="bg1">
                    <a:lumMod val="85000"/>
                  </a:schemeClr>
                </a:solidFill>
              </a:rPr>
              <a:t>progrès techniques (ex: colorants chimiques)</a:t>
            </a:r>
          </a:p>
          <a:p>
            <a:pPr lvl="2"/>
            <a:r>
              <a:rPr lang="fr-FR" sz="1400" i="1" dirty="0">
                <a:solidFill>
                  <a:schemeClr val="bg1">
                    <a:lumMod val="85000"/>
                  </a:schemeClr>
                </a:solidFill>
              </a:rPr>
              <a:t>Le phylloxéra de la vigne</a:t>
            </a:r>
          </a:p>
          <a:p>
            <a:r>
              <a:rPr lang="fr-FR" sz="2200" dirty="0"/>
              <a:t>Crise économique:</a:t>
            </a:r>
          </a:p>
          <a:p>
            <a:pPr lvl="1"/>
            <a:r>
              <a:rPr lang="fr-FR" sz="1800" dirty="0"/>
              <a:t>Élément déclencheur d’une série de </a:t>
            </a:r>
            <a:br>
              <a:rPr lang="fr-FR" sz="1800" dirty="0"/>
            </a:br>
            <a:r>
              <a:rPr lang="fr-FR" sz="1800" dirty="0"/>
              <a:t>changements drastiques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32095B-AAC3-454B-9531-0E1673D65D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" t="1088"/>
          <a:stretch/>
        </p:blipFill>
        <p:spPr>
          <a:xfrm>
            <a:off x="6100881" y="2088536"/>
            <a:ext cx="4637780" cy="3049340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441EA064-E19C-4B63-BA33-E3CEC01C14F8}"/>
              </a:ext>
            </a:extLst>
          </p:cNvPr>
          <p:cNvSpPr txBox="1">
            <a:spLocks/>
          </p:cNvSpPr>
          <p:nvPr/>
        </p:nvSpPr>
        <p:spPr>
          <a:xfrm>
            <a:off x="838200" y="304800"/>
            <a:ext cx="10515600" cy="10835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500" b="1" dirty="0">
                <a:solidFill>
                  <a:schemeClr val="bg1"/>
                </a:solidFill>
              </a:rPr>
              <a:t>II. Des paysans en difficulté à l’aube du XXe siècle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/>
                </a:solidFill>
              </a:rPr>
              <a:t>  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a. La crise économique de 1870 </a:t>
            </a:r>
            <a:r>
              <a:rPr lang="fr-FR" sz="3300" b="1" dirty="0"/>
              <a:t>………….……………</a:t>
            </a:r>
            <a:endParaRPr lang="fr-FR" sz="3500" b="1" dirty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116BBCFC-2F72-4EAB-9D22-1E4B5C7C7972}"/>
              </a:ext>
            </a:extLst>
          </p:cNvPr>
          <p:cNvCxnSpPr>
            <a:cxnSpLocks/>
          </p:cNvCxnSpPr>
          <p:nvPr/>
        </p:nvCxnSpPr>
        <p:spPr>
          <a:xfrm flipV="1">
            <a:off x="5829146" y="1455939"/>
            <a:ext cx="0" cy="5308845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724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pPr marL="857250" indent="-857250">
              <a:buFont typeface="+mj-lt"/>
              <a:buAutoNum type="romanUcPeriod" startAt="2"/>
            </a:pPr>
            <a:r>
              <a:rPr lang="fr-FR" sz="4000" dirty="0"/>
              <a:t>Des paysans en difficulté </a:t>
            </a:r>
            <a:br>
              <a:rPr lang="fr-FR" sz="4000" dirty="0"/>
            </a:br>
            <a:r>
              <a:rPr lang="fr-FR" sz="4000" dirty="0"/>
              <a:t>à l'aube du XXe siècle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477691" cy="4992624"/>
          </a:xfrm>
        </p:spPr>
        <p:txBody>
          <a:bodyPr anchor="ctr">
            <a:normAutofit/>
          </a:bodyPr>
          <a:lstStyle/>
          <a:p>
            <a:pPr marL="971550" lvl="1" indent="-514350">
              <a:buFont typeface="+mj-lt"/>
              <a:buAutoNum type="alphaLcPeriod"/>
            </a:pPr>
            <a:r>
              <a:rPr lang="fr-FR" sz="3200" dirty="0"/>
              <a:t>La crise économique </a:t>
            </a:r>
            <a:br>
              <a:rPr lang="fr-FR" sz="3200" dirty="0"/>
            </a:br>
            <a:r>
              <a:rPr lang="fr-FR" sz="3200" dirty="0"/>
              <a:t>de 1870 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sz="3200" b="1" dirty="0"/>
              <a:t>La conquête de la paysannerie par </a:t>
            </a:r>
            <a:br>
              <a:rPr lang="fr-FR" sz="3200" b="1" dirty="0"/>
            </a:br>
            <a:r>
              <a:rPr lang="fr-FR" sz="3200" b="1" dirty="0"/>
              <a:t>la république</a:t>
            </a:r>
          </a:p>
        </p:txBody>
      </p:sp>
    </p:spTree>
    <p:extLst>
      <p:ext uri="{BB962C8B-B14F-4D97-AF65-F5344CB8AC3E}">
        <p14:creationId xmlns:p14="http://schemas.microsoft.com/office/powerpoint/2010/main" val="3573385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D6D64A-B286-4581-8722-AD936E0516F7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EF5522C-BC11-48BD-8D1E-BEC273266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3503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II. Des paysans en difficulté à l’aube du XXe siècle          </a:t>
            </a:r>
            <a:r>
              <a:rPr lang="fr-FR" sz="3500" b="1" dirty="0"/>
              <a:t>.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b. La conquête de la paysannerie par la république</a:t>
            </a:r>
            <a:r>
              <a:rPr lang="fr-FR" sz="3300" b="1" dirty="0"/>
              <a:t>…...</a:t>
            </a:r>
            <a:endParaRPr lang="fr-FR" sz="3500" b="1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278" y="1597389"/>
            <a:ext cx="9428972" cy="4874432"/>
          </a:xfrm>
          <a:ln>
            <a:solidFill>
              <a:schemeClr val="bg1"/>
            </a:solidFill>
          </a:ln>
        </p:spPr>
        <p:txBody>
          <a:bodyPr>
            <a:noAutofit/>
          </a:bodyPr>
          <a:lstStyle/>
          <a:p>
            <a:r>
              <a:rPr lang="fr-FR" sz="3600" dirty="0"/>
              <a:t>Période marquée par:</a:t>
            </a:r>
          </a:p>
          <a:p>
            <a:pPr lvl="1"/>
            <a:r>
              <a:rPr lang="fr-FR" sz="2800" dirty="0"/>
              <a:t>Avènement de la troisième république</a:t>
            </a:r>
          </a:p>
          <a:p>
            <a:pPr lvl="1"/>
            <a:r>
              <a:rPr lang="fr-FR" sz="2800" dirty="0"/>
              <a:t>Conquête de la paysannerie</a:t>
            </a:r>
          </a:p>
          <a:p>
            <a:pPr lvl="2"/>
            <a:r>
              <a:rPr lang="fr-FR" dirty="0"/>
              <a:t>Le service militaire</a:t>
            </a:r>
          </a:p>
          <a:p>
            <a:pPr lvl="2"/>
            <a:r>
              <a:rPr lang="fr-FR" dirty="0"/>
              <a:t>L’instruction</a:t>
            </a:r>
          </a:p>
          <a:p>
            <a:pPr lvl="1"/>
            <a:r>
              <a:rPr lang="fr-FR" sz="2800" dirty="0"/>
              <a:t>Élections municipales, ancrent la république</a:t>
            </a:r>
          </a:p>
          <a:p>
            <a:pPr lvl="1"/>
            <a:r>
              <a:rPr lang="fr-FR" sz="2800" dirty="0"/>
              <a:t>Paysans mènent une vie politique active</a:t>
            </a:r>
          </a:p>
          <a:p>
            <a:pPr lvl="1"/>
            <a:r>
              <a:rPr lang="fr-FR" sz="2800" dirty="0"/>
              <a:t>Veille de la guerre mondiale, agriculteur dépendant du secteur de l’industrie</a:t>
            </a:r>
          </a:p>
        </p:txBody>
      </p:sp>
    </p:spTree>
    <p:extLst>
      <p:ext uri="{BB962C8B-B14F-4D97-AF65-F5344CB8AC3E}">
        <p14:creationId xmlns:p14="http://schemas.microsoft.com/office/powerpoint/2010/main" val="3530122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1" y="1161288"/>
            <a:ext cx="4074495" cy="4526280"/>
          </a:xfrm>
        </p:spPr>
        <p:txBody>
          <a:bodyPr>
            <a:normAutofit/>
          </a:bodyPr>
          <a:lstStyle/>
          <a:p>
            <a:r>
              <a:rPr lang="fr-FR" sz="4000" dirty="0"/>
              <a:t>III. L’impact de la guerre de 14-18 et du krach boursier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914400" lvl="1" indent="-457200">
              <a:buFont typeface="+mj-lt"/>
              <a:buAutoNum type="alphaLcPeriod"/>
            </a:pPr>
            <a:r>
              <a:rPr lang="fr-FR" sz="3200" b="1" dirty="0"/>
              <a:t>La Grande guerre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L’après guerre (1919-1931)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Le krach boursier</a:t>
            </a:r>
          </a:p>
        </p:txBody>
      </p:sp>
    </p:spTree>
    <p:extLst>
      <p:ext uri="{BB962C8B-B14F-4D97-AF65-F5344CB8AC3E}">
        <p14:creationId xmlns:p14="http://schemas.microsoft.com/office/powerpoint/2010/main" val="562807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658" y="1566910"/>
            <a:ext cx="7116302" cy="5054870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fr-FR" sz="3600" dirty="0"/>
              <a:t>Première guerre mondiale:</a:t>
            </a:r>
          </a:p>
          <a:p>
            <a:pPr lvl="1"/>
            <a:r>
              <a:rPr lang="fr-FR" sz="2800" dirty="0"/>
              <a:t>Décime les paysans</a:t>
            </a:r>
          </a:p>
          <a:p>
            <a:pPr lvl="1"/>
            <a:r>
              <a:rPr lang="fr-FR" sz="2800" dirty="0"/>
              <a:t>Réduit la main d’œuvre masculine</a:t>
            </a:r>
            <a:br>
              <a:rPr lang="fr-FR" sz="2800" dirty="0"/>
            </a:br>
            <a:r>
              <a:rPr lang="fr-FR" sz="2800" dirty="0"/>
              <a:t>dans les champs</a:t>
            </a:r>
          </a:p>
          <a:p>
            <a:pPr lvl="1"/>
            <a:r>
              <a:rPr lang="fr-FR" sz="2800" dirty="0"/>
              <a:t>Femmes de fermiers remplacent comme elles le peuvent les hommes</a:t>
            </a:r>
          </a:p>
          <a:p>
            <a:pPr lvl="1"/>
            <a:r>
              <a:rPr lang="fr-FR" sz="2800" dirty="0"/>
              <a:t>Avant la guerre, les campagnes comptais 56% de la population</a:t>
            </a:r>
          </a:p>
          <a:p>
            <a:pPr lvl="1"/>
            <a:r>
              <a:rPr lang="fr-FR" sz="2800" dirty="0"/>
              <a:t>Après la guerre 42% des actif seulement</a:t>
            </a:r>
          </a:p>
          <a:p>
            <a:pPr marL="0" indent="0">
              <a:buNone/>
            </a:pPr>
            <a:endParaRPr lang="fr-FR" sz="19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023062-37E9-433D-B565-F647FF14678A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44D3B0B5-94B7-4A36-BD85-0A6303C0A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3503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III. L’impacte de la guerre de 14-18 et du Krach boursier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/>
                </a:solidFill>
              </a:rPr>
              <a:t>     </a:t>
            </a:r>
            <a:r>
              <a:rPr lang="fr-FR" sz="35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. La guerre de 14-18</a:t>
            </a:r>
            <a:r>
              <a:rPr lang="fr-FR" sz="3300" b="1" dirty="0"/>
              <a:t>……………………………………………………..</a:t>
            </a:r>
            <a:endParaRPr lang="fr-FR" sz="3500" b="1" dirty="0"/>
          </a:p>
        </p:txBody>
      </p:sp>
      <p:graphicFrame>
        <p:nvGraphicFramePr>
          <p:cNvPr id="21" name="Graphique 20">
            <a:extLst>
              <a:ext uri="{FF2B5EF4-FFF2-40B4-BE49-F238E27FC236}">
                <a16:creationId xmlns:a16="http://schemas.microsoft.com/office/drawing/2014/main" id="{2D35A981-5446-4DBB-BC5A-44DB3E4C31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9983854"/>
              </p:ext>
            </p:extLst>
          </p:nvPr>
        </p:nvGraphicFramePr>
        <p:xfrm>
          <a:off x="6233160" y="3909061"/>
          <a:ext cx="5958840" cy="2712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0A8C228E-7D10-4EF6-83FB-48E2C0B978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3694783"/>
              </p:ext>
            </p:extLst>
          </p:nvPr>
        </p:nvGraphicFramePr>
        <p:xfrm>
          <a:off x="6545580" y="1421188"/>
          <a:ext cx="5462762" cy="2712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3E9F3CCA-702C-406A-B1C2-ABD36B801EAB}"/>
              </a:ext>
            </a:extLst>
          </p:cNvPr>
          <p:cNvCxnSpPr/>
          <p:nvPr/>
        </p:nvCxnSpPr>
        <p:spPr>
          <a:xfrm>
            <a:off x="7155180" y="1562100"/>
            <a:ext cx="0" cy="505968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0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4189686" cy="4526280"/>
          </a:xfrm>
        </p:spPr>
        <p:txBody>
          <a:bodyPr>
            <a:normAutofit/>
          </a:bodyPr>
          <a:lstStyle/>
          <a:p>
            <a:r>
              <a:rPr lang="fr-FR" sz="4000" dirty="0"/>
              <a:t>III. L’impact de la guerre de 14-18 et du krach boursier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La Grande guerre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b="1" dirty="0"/>
              <a:t>L’après guerre (1919-1931)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Le krach boursier</a:t>
            </a:r>
          </a:p>
        </p:txBody>
      </p:sp>
    </p:spTree>
    <p:extLst>
      <p:ext uri="{BB962C8B-B14F-4D97-AF65-F5344CB8AC3E}">
        <p14:creationId xmlns:p14="http://schemas.microsoft.com/office/powerpoint/2010/main" val="286098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658" y="1566910"/>
            <a:ext cx="7116302" cy="3385501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fr-FR" sz="4000" dirty="0"/>
              <a:t>L’après guerre:</a:t>
            </a:r>
          </a:p>
          <a:p>
            <a:pPr lvl="1"/>
            <a:r>
              <a:rPr lang="fr-FR" sz="3200" dirty="0"/>
              <a:t>1919-1921</a:t>
            </a:r>
          </a:p>
          <a:p>
            <a:pPr lvl="2"/>
            <a:r>
              <a:rPr lang="fr-FR" sz="2800" dirty="0"/>
              <a:t>Production agricole: Chute de 40%</a:t>
            </a:r>
          </a:p>
          <a:p>
            <a:pPr lvl="1"/>
            <a:r>
              <a:rPr lang="fr-FR" sz="3200" dirty="0"/>
              <a:t>Septembre 1919</a:t>
            </a:r>
          </a:p>
          <a:p>
            <a:pPr lvl="2"/>
            <a:r>
              <a:rPr lang="fr-FR" sz="2800" dirty="0"/>
              <a:t>Convention d’émigration-immigration</a:t>
            </a:r>
            <a:endParaRPr lang="fr-FR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023062-37E9-433D-B565-F647FF14678A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44D3B0B5-94B7-4A36-BD85-0A6303C0A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3503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III. L’impacte de la guerre de 14-18 et du Krach boursier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 b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. L’après guerre (1919-1931)</a:t>
            </a:r>
            <a:r>
              <a:rPr lang="fr-FR" sz="3300" b="1" dirty="0">
                <a:solidFill>
                  <a:schemeClr val="bg1"/>
                </a:solidFill>
              </a:rPr>
              <a:t> 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(1/2)</a:t>
            </a:r>
            <a:r>
              <a:rPr lang="fr-FR" sz="3300" b="1" dirty="0"/>
              <a:t>… ………………………….</a:t>
            </a:r>
            <a:endParaRPr lang="fr-FR" sz="3500" b="1" dirty="0"/>
          </a:p>
        </p:txBody>
      </p:sp>
      <p:graphicFrame>
        <p:nvGraphicFramePr>
          <p:cNvPr id="21" name="Graphique 20">
            <a:extLst>
              <a:ext uri="{FF2B5EF4-FFF2-40B4-BE49-F238E27FC236}">
                <a16:creationId xmlns:a16="http://schemas.microsoft.com/office/drawing/2014/main" id="{2D35A981-5446-4DBB-BC5A-44DB3E4C31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9012032"/>
              </p:ext>
            </p:extLst>
          </p:nvPr>
        </p:nvGraphicFramePr>
        <p:xfrm>
          <a:off x="6423660" y="1425267"/>
          <a:ext cx="6248400" cy="27536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Graphique 6">
            <a:extLst>
              <a:ext uri="{FF2B5EF4-FFF2-40B4-BE49-F238E27FC236}">
                <a16:creationId xmlns:a16="http://schemas.microsoft.com/office/drawing/2014/main" id="{E9DBB9FA-ACBD-43FD-A0A7-3B66025EDF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7952680"/>
              </p:ext>
            </p:extLst>
          </p:nvPr>
        </p:nvGraphicFramePr>
        <p:xfrm>
          <a:off x="92218" y="4777150"/>
          <a:ext cx="8351520" cy="19786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061558A0-0132-4442-A578-B2A2E6582267}"/>
              </a:ext>
            </a:extLst>
          </p:cNvPr>
          <p:cNvCxnSpPr/>
          <p:nvPr/>
        </p:nvCxnSpPr>
        <p:spPr>
          <a:xfrm>
            <a:off x="6995160" y="1562100"/>
            <a:ext cx="0" cy="505968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982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658" y="1566910"/>
            <a:ext cx="11764502" cy="4056650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lvl="1"/>
            <a:r>
              <a:rPr lang="fr-FR" sz="2800" dirty="0"/>
              <a:t>De 1921 à 1926:</a:t>
            </a:r>
          </a:p>
          <a:p>
            <a:pPr lvl="2"/>
            <a:r>
              <a:rPr lang="fr-FR" sz="2400" dirty="0"/>
              <a:t>1 million d’étrangers s’installent en France</a:t>
            </a:r>
          </a:p>
          <a:p>
            <a:pPr lvl="2"/>
            <a:r>
              <a:rPr lang="fr-FR" sz="2400" dirty="0"/>
              <a:t>Manque de bras dans les campagnes, incompensable</a:t>
            </a:r>
          </a:p>
          <a:p>
            <a:pPr marL="457200" lvl="1" indent="0">
              <a:buNone/>
            </a:pPr>
            <a:endParaRPr lang="fr-FR" sz="2800" dirty="0"/>
          </a:p>
          <a:p>
            <a:pPr lvl="1"/>
            <a:r>
              <a:rPr lang="fr-FR" sz="2800" dirty="0"/>
              <a:t>1931:</a:t>
            </a:r>
          </a:p>
          <a:p>
            <a:pPr lvl="2"/>
            <a:r>
              <a:rPr lang="fr-FR" sz="2400" dirty="0"/>
              <a:t>Emploi dans l’agriculture: 36%</a:t>
            </a:r>
          </a:p>
          <a:p>
            <a:pPr lvl="2"/>
            <a:r>
              <a:rPr lang="fr-FR" sz="2400" dirty="0"/>
              <a:t>Emploi dans l’industrie: 37,5%</a:t>
            </a:r>
          </a:p>
          <a:p>
            <a:pPr lvl="2"/>
            <a:r>
              <a:rPr lang="fr-FR" sz="2400" dirty="0"/>
              <a:t>Importante croissance du nombre d’usines</a:t>
            </a:r>
          </a:p>
          <a:p>
            <a:pPr lvl="2"/>
            <a:r>
              <a:rPr lang="fr-FR" sz="2400" dirty="0"/>
              <a:t>Situation identique dans tout les pays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023062-37E9-433D-B565-F647FF14678A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44D3B0B5-94B7-4A36-BD85-0A6303C0A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3503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III. L’impacte de la guerre de 14-18 et du Krach boursier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/>
                </a:solidFill>
              </a:rPr>
              <a:t>     </a:t>
            </a:r>
            <a:r>
              <a:rPr lang="fr-FR" sz="35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. L’après guerre (1919-1931) (2/2)  </a:t>
            </a:r>
            <a:r>
              <a:rPr lang="fr-FR" sz="3300" b="1" dirty="0"/>
              <a:t>…………………………….</a:t>
            </a:r>
            <a:endParaRPr lang="fr-FR" sz="3500" b="1" dirty="0"/>
          </a:p>
        </p:txBody>
      </p:sp>
      <p:graphicFrame>
        <p:nvGraphicFramePr>
          <p:cNvPr id="7" name="Graphique 6">
            <a:extLst>
              <a:ext uri="{FF2B5EF4-FFF2-40B4-BE49-F238E27FC236}">
                <a16:creationId xmlns:a16="http://schemas.microsoft.com/office/drawing/2014/main" id="{317F2470-EDE3-4EB8-9847-B5D901DF63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2825516"/>
              </p:ext>
            </p:extLst>
          </p:nvPr>
        </p:nvGraphicFramePr>
        <p:xfrm>
          <a:off x="7353300" y="3272327"/>
          <a:ext cx="4838700" cy="2529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97951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fr-FR" sz="3800">
                <a:solidFill>
                  <a:schemeClr val="bg1"/>
                </a:solidFill>
              </a:rPr>
              <a:t>Sommaire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r>
              <a:rPr lang="fr-FR" sz="2000" dirty="0">
                <a:solidFill>
                  <a:schemeClr val="bg1"/>
                </a:solidFill>
              </a:rPr>
              <a:t>Introduction</a:t>
            </a:r>
          </a:p>
          <a:p>
            <a:pPr marL="571500" indent="-571500">
              <a:buFont typeface="+mj-lt"/>
              <a:buAutoNum type="romanUcPeriod"/>
            </a:pPr>
            <a:r>
              <a:rPr lang="fr-FR" sz="2000" dirty="0">
                <a:solidFill>
                  <a:schemeClr val="bg1"/>
                </a:solidFill>
              </a:rPr>
              <a:t>les difficultés géographiques</a:t>
            </a:r>
          </a:p>
          <a:p>
            <a:pPr marL="571500" indent="-571500">
              <a:buFont typeface="+mj-lt"/>
              <a:buAutoNum type="romanUcPeriod"/>
            </a:pPr>
            <a:r>
              <a:rPr lang="fr-FR" sz="2000" dirty="0">
                <a:solidFill>
                  <a:schemeClr val="bg1"/>
                </a:solidFill>
              </a:rPr>
              <a:t>Difficultés que rencontrent les paysans au XXe siècle</a:t>
            </a:r>
          </a:p>
          <a:p>
            <a:pPr marL="571500" indent="-571500">
              <a:buFont typeface="+mj-lt"/>
              <a:buAutoNum type="romanUcPeriod"/>
            </a:pPr>
            <a:r>
              <a:rPr lang="fr-FR" sz="2000" dirty="0">
                <a:solidFill>
                  <a:schemeClr val="bg1"/>
                </a:solidFill>
              </a:rPr>
              <a:t>L’impact de la guerre de 14-18</a:t>
            </a:r>
            <a:r>
              <a:rPr lang="fr-FR" sz="2000" baseline="30000" dirty="0">
                <a:solidFill>
                  <a:schemeClr val="bg1"/>
                </a:solidFill>
              </a:rPr>
              <a:t> </a:t>
            </a:r>
            <a:r>
              <a:rPr lang="fr-FR" sz="2000" dirty="0">
                <a:solidFill>
                  <a:schemeClr val="bg1"/>
                </a:solidFill>
              </a:rPr>
              <a:t>et du krach boursier</a:t>
            </a:r>
          </a:p>
          <a:p>
            <a:r>
              <a:rPr lang="fr-FR" sz="2000" dirty="0">
                <a:solidFill>
                  <a:schemeClr val="bg1"/>
                </a:solidFill>
              </a:rPr>
              <a:t>Conclusion</a:t>
            </a:r>
          </a:p>
          <a:p>
            <a:r>
              <a:rPr lang="fr-FR" sz="2000" dirty="0">
                <a:solidFill>
                  <a:schemeClr val="bg1"/>
                </a:solidFill>
              </a:rPr>
              <a:t>Sources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4" descr="Une image contenant moto, jaune, assis, vieux&#10;&#10;Description générée automatiquement">
            <a:extLst>
              <a:ext uri="{FF2B5EF4-FFF2-40B4-BE49-F238E27FC236}">
                <a16:creationId xmlns:a16="http://schemas.microsoft.com/office/drawing/2014/main" id="{0A70A88A-4046-4149-9231-6C0260E478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25453" y="874972"/>
            <a:ext cx="5666547" cy="510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85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4269804" cy="4526280"/>
          </a:xfrm>
        </p:spPr>
        <p:txBody>
          <a:bodyPr>
            <a:normAutofit/>
          </a:bodyPr>
          <a:lstStyle/>
          <a:p>
            <a:r>
              <a:rPr lang="fr-FR" sz="4000" dirty="0"/>
              <a:t>III. L’impact de la guerre de 14-18 et du krach boursier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La Grande guerre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L’après guerre 1919-1931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b="1" dirty="0"/>
              <a:t>Le krach boursier</a:t>
            </a:r>
          </a:p>
        </p:txBody>
      </p:sp>
    </p:spTree>
    <p:extLst>
      <p:ext uri="{BB962C8B-B14F-4D97-AF65-F5344CB8AC3E}">
        <p14:creationId xmlns:p14="http://schemas.microsoft.com/office/powerpoint/2010/main" val="184605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597390"/>
            <a:ext cx="6758940" cy="4955810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fr-FR" sz="2600" dirty="0"/>
              <a:t>1929:</a:t>
            </a:r>
          </a:p>
          <a:p>
            <a:pPr lvl="1"/>
            <a:r>
              <a:rPr lang="fr-FR" sz="2200" dirty="0"/>
              <a:t>Exode rurale accentue crise</a:t>
            </a:r>
          </a:p>
          <a:p>
            <a:pPr lvl="1"/>
            <a:r>
              <a:rPr lang="fr-FR" sz="2200" dirty="0"/>
              <a:t>Baisse du pouvoir d’achat des Salariés</a:t>
            </a:r>
          </a:p>
          <a:p>
            <a:pPr lvl="1"/>
            <a:r>
              <a:rPr lang="fr-FR" sz="2200" dirty="0"/>
              <a:t>Surproduction agricole</a:t>
            </a:r>
          </a:p>
          <a:p>
            <a:pPr lvl="2"/>
            <a:r>
              <a:rPr lang="fr-FR" sz="1900" dirty="0"/>
              <a:t>Baisse du prix des denrées (jusqu’à 2/3 du prix initial)</a:t>
            </a:r>
          </a:p>
          <a:p>
            <a:endParaRPr lang="fr-FR" sz="2600" dirty="0"/>
          </a:p>
          <a:p>
            <a:r>
              <a:rPr lang="fr-FR" sz="2600" dirty="0"/>
              <a:t>Fin 1930:</a:t>
            </a:r>
          </a:p>
          <a:p>
            <a:pPr lvl="1"/>
            <a:r>
              <a:rPr lang="fr-FR" sz="2200" dirty="0"/>
              <a:t>Prix du blé au plus bas</a:t>
            </a:r>
          </a:p>
          <a:p>
            <a:pPr lvl="1"/>
            <a:r>
              <a:rPr lang="fr-FR" sz="2200" dirty="0"/>
              <a:t>Agriculteurs travaillent à perte</a:t>
            </a:r>
          </a:p>
          <a:p>
            <a:pPr lvl="1"/>
            <a:r>
              <a:rPr lang="fr-FR" sz="2200" dirty="0"/>
              <a:t>Impossibilité d’exporter l’excès de blé</a:t>
            </a:r>
          </a:p>
          <a:p>
            <a:pPr lvl="1"/>
            <a:r>
              <a:rPr lang="fr-FR" sz="2000" dirty="0"/>
              <a:t>Avantages sociaux bénéficiables en ville renforce l’exode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E9C93E-831B-4AC9-B8C0-1CCD4955DE20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52677827-08D1-424A-9334-BA9AA31D9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3503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III. L’impacte de la guerre de 14 et du Krach boursier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>
                    <a:lumMod val="85000"/>
                  </a:schemeClr>
                </a:solidFill>
              </a:rPr>
              <a:t>c. Le Krach boursier </a:t>
            </a:r>
            <a:r>
              <a:rPr lang="fr-FR" sz="3500" b="1" dirty="0"/>
              <a:t>……………………………………….</a:t>
            </a:r>
          </a:p>
        </p:txBody>
      </p:sp>
      <p:pic>
        <p:nvPicPr>
          <p:cNvPr id="1028" name="Picture 4">
            <a:hlinkClick r:id="rId2"/>
            <a:extLst>
              <a:ext uri="{FF2B5EF4-FFF2-40B4-BE49-F238E27FC236}">
                <a16:creationId xmlns:a16="http://schemas.microsoft.com/office/drawing/2014/main" id="{8ABBC3C2-F7DD-4729-97C6-F2CF3A30E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48550" y="1611283"/>
            <a:ext cx="2983230" cy="235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LOG DO PROFESSOR MARCIANO DANTAS: A INDUSTRIALIZAÇÃO ...">
            <a:hlinkClick r:id="rId4"/>
            <a:extLst>
              <a:ext uri="{FF2B5EF4-FFF2-40B4-BE49-F238E27FC236}">
                <a16:creationId xmlns:a16="http://schemas.microsoft.com/office/drawing/2014/main" id="{CA9975B3-6420-4F0E-BB74-4747183E9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550" y="4075295"/>
            <a:ext cx="3810000" cy="256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FE59AF8-02E9-4677-ACA4-1E5665D1256D}"/>
              </a:ext>
            </a:extLst>
          </p:cNvPr>
          <p:cNvSpPr txBox="1"/>
          <p:nvPr/>
        </p:nvSpPr>
        <p:spPr>
          <a:xfrm>
            <a:off x="10431780" y="3129820"/>
            <a:ext cx="2186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New York Stock exchange</a:t>
            </a:r>
          </a:p>
        </p:txBody>
      </p:sp>
    </p:spTree>
    <p:extLst>
      <p:ext uri="{BB962C8B-B14F-4D97-AF65-F5344CB8AC3E}">
        <p14:creationId xmlns:p14="http://schemas.microsoft.com/office/powerpoint/2010/main" val="14701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EF5522C-BC11-48BD-8D1E-BEC273266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B7DD925-DFE6-4A74-AD09-B8540F2C1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3491" y="1474833"/>
            <a:ext cx="6735414" cy="508753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C37024D-7149-4CD2-B42A-4F090521C3DB}"/>
              </a:ext>
            </a:extLst>
          </p:cNvPr>
          <p:cNvSpPr/>
          <p:nvPr/>
        </p:nvSpPr>
        <p:spPr>
          <a:xfrm>
            <a:off x="2238875" y="6541936"/>
            <a:ext cx="457917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>
                <a:solidFill>
                  <a:srgbClr val="242021"/>
                </a:solidFill>
                <a:latin typeface="CorporateA-Regular"/>
              </a:rPr>
              <a:t>Léon Lhermitte, </a:t>
            </a:r>
            <a:r>
              <a:rPr lang="fr-FR" sz="1200" b="1" dirty="0">
                <a:solidFill>
                  <a:srgbClr val="242021"/>
                </a:solidFill>
                <a:latin typeface="CorporateA-Bold"/>
              </a:rPr>
              <a:t>La paie des moissonneurs </a:t>
            </a:r>
            <a:r>
              <a:rPr lang="fr-FR" sz="1200" dirty="0">
                <a:solidFill>
                  <a:srgbClr val="242021"/>
                </a:solidFill>
                <a:latin typeface="CorporateA-Regular"/>
              </a:rPr>
              <a:t>(1882)</a:t>
            </a:r>
            <a:r>
              <a:rPr lang="fr-FR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7912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E69886-0FF6-4174-9FB8-C9AF714D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Source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0FDD73-64F7-4DD4-94C7-9D647BCE6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Monde diplomatique: </a:t>
            </a:r>
            <a:r>
              <a:rPr lang="fr-FR" dirty="0">
                <a:hlinkClick r:id="rId2"/>
              </a:rPr>
              <a:t>https://www.monde-diplomatique.fr/publications/manuel_d_histoire_critique/a53168</a:t>
            </a:r>
            <a:endParaRPr lang="fr-FR" dirty="0"/>
          </a:p>
          <a:p>
            <a:r>
              <a:rPr lang="fr-FR" dirty="0"/>
              <a:t>Wikipédia - Krach boursier: </a:t>
            </a:r>
            <a:r>
              <a:rPr lang="fr-FR" dirty="0">
                <a:hlinkClick r:id="rId3"/>
              </a:rPr>
              <a:t>https://fr.wikipedia.org/wiki/Krach_de_1929</a:t>
            </a:r>
            <a:endParaRPr lang="fr-FR" dirty="0"/>
          </a:p>
          <a:p>
            <a:r>
              <a:rPr lang="fr-FR" dirty="0"/>
              <a:t>Fichier chronologiques: </a:t>
            </a:r>
            <a:r>
              <a:rPr lang="fr-FR" dirty="0">
                <a:hlinkClick r:id="rId4"/>
              </a:rPr>
              <a:t>https://github.com/HenraL/la_fin_de_la_paysanerie_en_france</a:t>
            </a:r>
            <a:endParaRPr lang="fr-FR" dirty="0"/>
          </a:p>
          <a:p>
            <a:r>
              <a:rPr lang="fr-FR" dirty="0"/>
              <a:t>Les femmes pendant la guerre: </a:t>
            </a:r>
            <a:r>
              <a:rPr lang="fr-FR" dirty="0">
                <a:hlinkClick r:id="rId5"/>
              </a:rPr>
              <a:t>http://www.cndp.fr/crdp-reims/memoire/bac/1GM/dossiers/femmes.htm</a:t>
            </a:r>
            <a:endParaRPr lang="fr-FR" dirty="0"/>
          </a:p>
          <a:p>
            <a:r>
              <a:rPr lang="fr-FR" dirty="0"/>
              <a:t>New York Stock exchange: Public Domain, </a:t>
            </a:r>
            <a:r>
              <a:rPr lang="fr-FR" dirty="0">
                <a:hlinkClick r:id="rId6"/>
              </a:rPr>
              <a:t>https://commons.wikimedia.org/w/index.php?curid=34091716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1549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70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3743501-B9BA-4E1F-B563-B43AC75C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Introduction (1/2)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4521C25-6493-4026-BCB0-5128FC519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766" y="1597390"/>
            <a:ext cx="11325148" cy="1705103"/>
          </a:xfrm>
          <a:ln>
            <a:solidFill>
              <a:schemeClr val="bg1"/>
            </a:solidFill>
          </a:ln>
        </p:spPr>
        <p:txBody>
          <a:bodyPr>
            <a:normAutofit lnSpcReduction="10000"/>
          </a:bodyPr>
          <a:lstStyle/>
          <a:p>
            <a:r>
              <a:rPr lang="fr-FR" sz="1200" dirty="0"/>
              <a:t>Paysannerie = terme qui regroupe l’ensemble des paysans</a:t>
            </a:r>
          </a:p>
          <a:p>
            <a:r>
              <a:rPr lang="fr-FR" sz="1200" dirty="0"/>
              <a:t>Paysans = Homme vivant à la campagne et du travaille de la terre</a:t>
            </a:r>
          </a:p>
          <a:p>
            <a:r>
              <a:rPr lang="fr-FR" sz="1200" dirty="0"/>
              <a:t>Fermiers, agriculteurs, cultivateurs = synonymes du mot paysan</a:t>
            </a:r>
          </a:p>
          <a:p>
            <a:r>
              <a:rPr lang="fr-FR" sz="1200" dirty="0"/>
              <a:t>Début XIXe, monde paysan = grande place dans la société française</a:t>
            </a:r>
          </a:p>
          <a:p>
            <a:r>
              <a:rPr lang="fr-FR" sz="1200" dirty="0"/>
              <a:t>Grande majorité des français sont paysans</a:t>
            </a:r>
          </a:p>
          <a:p>
            <a:r>
              <a:rPr lang="fr-FR" sz="1200" dirty="0"/>
              <a:t>Faible importance politique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238D46A-AA8B-473B-9D8E-867F6E45D6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7" t="1569" r="4681" b="2618"/>
          <a:stretch/>
        </p:blipFill>
        <p:spPr bwMode="auto">
          <a:xfrm>
            <a:off x="437765" y="3429001"/>
            <a:ext cx="7753736" cy="318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Graphique 5">
            <a:extLst>
              <a:ext uri="{FF2B5EF4-FFF2-40B4-BE49-F238E27FC236}">
                <a16:creationId xmlns:a16="http://schemas.microsoft.com/office/drawing/2014/main" id="{9EED801E-5443-424B-A819-1BB173FD3C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5828718"/>
              </p:ext>
            </p:extLst>
          </p:nvPr>
        </p:nvGraphicFramePr>
        <p:xfrm>
          <a:off x="4351019" y="3349802"/>
          <a:ext cx="7564293" cy="3315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09D534C2-7FD8-4E1D-BCFE-BF6688B5BD3E}"/>
              </a:ext>
            </a:extLst>
          </p:cNvPr>
          <p:cNvCxnSpPr>
            <a:cxnSpLocks/>
          </p:cNvCxnSpPr>
          <p:nvPr/>
        </p:nvCxnSpPr>
        <p:spPr>
          <a:xfrm>
            <a:off x="524744" y="3253740"/>
            <a:ext cx="1101718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22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3743501-B9BA-4E1F-B563-B43AC75C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713232"/>
            <a:ext cx="5154168" cy="1197864"/>
          </a:xfrm>
        </p:spPr>
        <p:txBody>
          <a:bodyPr>
            <a:normAutofit/>
          </a:bodyPr>
          <a:lstStyle/>
          <a:p>
            <a:r>
              <a:rPr lang="fr-FR" b="1" dirty="0"/>
              <a:t>Introduction (2/2)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DF5FE34-0A41-407A-8D94-10FCF68F1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5488" y="831087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4521C25-6493-4026-BCB0-5128FC519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048256"/>
            <a:ext cx="5154168" cy="4123944"/>
          </a:xfrm>
        </p:spPr>
        <p:txBody>
          <a:bodyPr anchor="t">
            <a:normAutofit/>
          </a:bodyPr>
          <a:lstStyle/>
          <a:p>
            <a:r>
              <a:rPr lang="fr-FR" sz="1700" dirty="0"/>
              <a:t>Système agricole très fragile</a:t>
            </a:r>
          </a:p>
          <a:p>
            <a:pPr lvl="1"/>
            <a:r>
              <a:rPr lang="fr-FR" sz="1700" dirty="0"/>
              <a:t>Aléas  (météorologiques)</a:t>
            </a:r>
          </a:p>
          <a:p>
            <a:r>
              <a:rPr lang="fr-FR" sz="1700" dirty="0"/>
              <a:t>Économie agricole =</a:t>
            </a:r>
            <a:br>
              <a:rPr lang="fr-FR" sz="1700" dirty="0"/>
            </a:br>
            <a:r>
              <a:rPr lang="fr-FR" sz="1700" dirty="0"/>
              <a:t>juxtapositions de systèmes régionaux</a:t>
            </a:r>
          </a:p>
          <a:p>
            <a:r>
              <a:rPr lang="fr-FR" sz="1700" dirty="0"/>
              <a:t>Fin XIXe: révolution paysanne:</a:t>
            </a:r>
          </a:p>
          <a:p>
            <a:pPr lvl="1"/>
            <a:r>
              <a:rPr lang="fr-FR" sz="1700" dirty="0"/>
              <a:t>Agriculture modernisée</a:t>
            </a:r>
          </a:p>
          <a:p>
            <a:pPr lvl="1"/>
            <a:r>
              <a:rPr lang="fr-FR" sz="1700" dirty="0"/>
              <a:t>Marché agricole unifié</a:t>
            </a:r>
          </a:p>
          <a:p>
            <a:pPr lvl="1"/>
            <a:r>
              <a:rPr lang="fr-FR" sz="1700" dirty="0"/>
              <a:t>Plus d’ampleur sur la vie politique</a:t>
            </a:r>
          </a:p>
          <a:p>
            <a:r>
              <a:rPr lang="fr-FR" sz="1700" dirty="0"/>
              <a:t>Début XXe</a:t>
            </a:r>
          </a:p>
          <a:p>
            <a:pPr lvl="1"/>
            <a:r>
              <a:rPr lang="fr-FR" sz="1800" dirty="0"/>
              <a:t>La paysannerie semble entrer dans</a:t>
            </a:r>
            <a:br>
              <a:rPr lang="fr-FR" sz="1800" dirty="0"/>
            </a:br>
            <a:r>
              <a:rPr lang="fr-FR" sz="1800" dirty="0"/>
              <a:t>une phase de déclin</a:t>
            </a:r>
          </a:p>
          <a:p>
            <a:r>
              <a:rPr lang="fr-FR" sz="1700" dirty="0"/>
              <a:t>Raison du déclin?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58DAF59-F312-44B0-B4B2-7333715A9A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45" r="23272"/>
          <a:stretch/>
        </p:blipFill>
        <p:spPr>
          <a:xfrm>
            <a:off x="6696891" y="10"/>
            <a:ext cx="5495109" cy="685799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C433610E-C019-47EE-8034-A068EFF5DE32}"/>
              </a:ext>
            </a:extLst>
          </p:cNvPr>
          <p:cNvSpPr txBox="1"/>
          <p:nvPr/>
        </p:nvSpPr>
        <p:spPr>
          <a:xfrm>
            <a:off x="7071360" y="6580991"/>
            <a:ext cx="5044440" cy="276999"/>
          </a:xfrm>
          <a:prstGeom prst="rect">
            <a:avLst/>
          </a:prstGeom>
          <a:solidFill>
            <a:srgbClr val="7F7F7F">
              <a:alpha val="41176"/>
            </a:srgbClr>
          </a:solidFill>
        </p:spPr>
        <p:txBody>
          <a:bodyPr wrap="square" rtlCol="0">
            <a:spAutoFit/>
          </a:bodyPr>
          <a:lstStyle/>
          <a:p>
            <a:r>
              <a:rPr lang="fr-FR" sz="1200" b="1" dirty="0"/>
              <a:t>L’Entre-deux-guerres : arrivée des premières machines pour aider au battage</a:t>
            </a:r>
            <a:r>
              <a:rPr lang="fr-FR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45219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fr-FR" sz="4000" dirty="0"/>
              <a:t>I. les difficultés géographiques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lphaLcPeriod"/>
            </a:pPr>
            <a:r>
              <a:rPr lang="fr-FR" sz="3200" b="1" dirty="0"/>
              <a:t>L'emprise des villes sur les campagnes</a:t>
            </a:r>
          </a:p>
          <a:p>
            <a:pPr marL="514350" indent="-514350">
              <a:buFont typeface="+mj-lt"/>
              <a:buAutoNum type="alphaLcPeriod"/>
            </a:pPr>
            <a:r>
              <a:rPr lang="fr-FR" sz="3200" dirty="0"/>
              <a:t>la situation des espaces ruraux à l'écart des aires urbaines</a:t>
            </a:r>
          </a:p>
        </p:txBody>
      </p:sp>
    </p:spTree>
    <p:extLst>
      <p:ext uri="{BB962C8B-B14F-4D97-AF65-F5344CB8AC3E}">
        <p14:creationId xmlns:p14="http://schemas.microsoft.com/office/powerpoint/2010/main" val="3377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D7C973-DBA8-478C-A373-3F2FD8699BA8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6548" y="1597390"/>
            <a:ext cx="5184550" cy="4705756"/>
          </a:xfrm>
          <a:ln>
            <a:solidFill>
              <a:schemeClr val="bg1"/>
            </a:solidFill>
          </a:ln>
        </p:spPr>
        <p:txBody>
          <a:bodyPr>
            <a:noAutofit/>
          </a:bodyPr>
          <a:lstStyle/>
          <a:p>
            <a:r>
              <a:rPr lang="fr-FR" sz="1800" dirty="0"/>
              <a:t>Trois grand types d’espaces rural:</a:t>
            </a:r>
          </a:p>
          <a:p>
            <a:pPr lvl="1"/>
            <a:r>
              <a:rPr lang="fr-FR" sz="1400" dirty="0"/>
              <a:t>villes</a:t>
            </a:r>
          </a:p>
          <a:p>
            <a:pPr lvl="1"/>
            <a:r>
              <a:rPr lang="fr-FR" sz="1400" dirty="0"/>
              <a:t>Campagnes des villes</a:t>
            </a:r>
          </a:p>
          <a:p>
            <a:pPr lvl="1"/>
            <a:r>
              <a:rPr lang="fr-FR" sz="1400" dirty="0"/>
              <a:t>Campagnes agricoles et industrielles</a:t>
            </a:r>
          </a:p>
          <a:p>
            <a:endParaRPr lang="fr-FR" sz="1800" dirty="0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31C3F524-C753-4651-8E63-F752D0847FC1}"/>
              </a:ext>
            </a:extLst>
          </p:cNvPr>
          <p:cNvSpPr txBox="1">
            <a:spLocks/>
          </p:cNvSpPr>
          <p:nvPr/>
        </p:nvSpPr>
        <p:spPr>
          <a:xfrm>
            <a:off x="838200" y="304800"/>
            <a:ext cx="10515600" cy="10835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500" b="1" dirty="0">
                <a:solidFill>
                  <a:schemeClr val="bg1"/>
                </a:solidFill>
              </a:rPr>
              <a:t>I. les difficultés géographiques </a:t>
            </a:r>
            <a:r>
              <a:rPr lang="fr-FR" sz="3500" b="1" dirty="0"/>
              <a:t>………………………………………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/>
                </a:solidFill>
              </a:rPr>
              <a:t>    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a. la situation des espaces ruraux à l'écart des aires urbaines</a:t>
            </a:r>
            <a:endParaRPr lang="fr-FR" sz="35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8D52A26-D4F8-4898-8317-C2BA94468723}"/>
              </a:ext>
            </a:extLst>
          </p:cNvPr>
          <p:cNvCxnSpPr>
            <a:cxnSpLocks/>
          </p:cNvCxnSpPr>
          <p:nvPr/>
        </p:nvCxnSpPr>
        <p:spPr>
          <a:xfrm flipV="1">
            <a:off x="6583748" y="1455939"/>
            <a:ext cx="0" cy="5308845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" name="Image 16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871F80A3-8702-4463-B918-4B21C10FA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761" y="2499134"/>
            <a:ext cx="5245916" cy="3707114"/>
          </a:xfrm>
          <a:prstGeom prst="rect">
            <a:avLst/>
          </a:prstGeom>
        </p:spPr>
      </p:pic>
      <p:graphicFrame>
        <p:nvGraphicFramePr>
          <p:cNvPr id="24" name="Graphique 23">
            <a:extLst>
              <a:ext uri="{FF2B5EF4-FFF2-40B4-BE49-F238E27FC236}">
                <a16:creationId xmlns:a16="http://schemas.microsoft.com/office/drawing/2014/main" id="{999921AD-F166-4445-A6DD-D64F651D54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9867346"/>
              </p:ext>
            </p:extLst>
          </p:nvPr>
        </p:nvGraphicFramePr>
        <p:xfrm>
          <a:off x="426153" y="2874147"/>
          <a:ext cx="5920583" cy="3428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8244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fr-FR" sz="4000" dirty="0"/>
              <a:t>I. les difficultés géographiques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lphaLcPeriod"/>
            </a:pPr>
            <a:r>
              <a:rPr lang="fr-FR" sz="3200" dirty="0"/>
              <a:t>L'emprise des villes sur les campagnes</a:t>
            </a:r>
          </a:p>
          <a:p>
            <a:pPr marL="514350" indent="-514350">
              <a:buFont typeface="+mj-lt"/>
              <a:buAutoNum type="alphaLcPeriod"/>
            </a:pPr>
            <a:r>
              <a:rPr lang="fr-FR" sz="3200" b="1" dirty="0"/>
              <a:t>la situation des espaces ruraux à l'écart des aires urbaines</a:t>
            </a:r>
          </a:p>
        </p:txBody>
      </p:sp>
    </p:spTree>
    <p:extLst>
      <p:ext uri="{BB962C8B-B14F-4D97-AF65-F5344CB8AC3E}">
        <p14:creationId xmlns:p14="http://schemas.microsoft.com/office/powerpoint/2010/main" val="153609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EBC0BB-7949-42EE-90D8-82A0A7B96D49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EE36E606-9D12-4712-80A0-BFB262792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3503"/>
          </a:xfrm>
        </p:spPr>
        <p:txBody>
          <a:bodyPr/>
          <a:lstStyle/>
          <a:p>
            <a:endParaRPr lang="fr-FR" dirty="0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7269D9AE-E100-44CE-BA73-EC13DAC3B79A}"/>
              </a:ext>
            </a:extLst>
          </p:cNvPr>
          <p:cNvSpPr txBox="1">
            <a:spLocks/>
          </p:cNvSpPr>
          <p:nvPr/>
        </p:nvSpPr>
        <p:spPr>
          <a:xfrm>
            <a:off x="838200" y="304800"/>
            <a:ext cx="10515600" cy="10835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500" b="1" dirty="0">
                <a:solidFill>
                  <a:schemeClr val="bg1"/>
                </a:solidFill>
              </a:rPr>
              <a:t>I. les difficultés géographiques </a:t>
            </a:r>
            <a:r>
              <a:rPr lang="fr-FR" sz="3500" b="1" dirty="0"/>
              <a:t>…………………………………………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/>
                </a:solidFill>
              </a:rPr>
              <a:t>    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b. la situation des espaces ruraux à l'écart des aires urbaines</a:t>
            </a:r>
            <a:endParaRPr lang="fr-FR" sz="35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Image 10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8CE9F1EE-881D-406C-9D70-1106E23405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97" b="95040" l="485" r="99758">
                        <a14:foregroundMark x1="29091" y1="25794" x2="29091" y2="25794"/>
                        <a14:foregroundMark x1="9697" y1="18254" x2="9455" y2="17659"/>
                        <a14:foregroundMark x1="5333" y1="11905" x2="5455" y2="11111"/>
                        <a14:foregroundMark x1="6667" y1="7738" x2="6667" y2="7738"/>
                        <a14:foregroundMark x1="21818" y1="7143" x2="25697" y2="10317"/>
                        <a14:foregroundMark x1="6182" y1="9325" x2="31152" y2="11706"/>
                        <a14:foregroundMark x1="65033" y1="24490" x2="65455" y2="55754"/>
                        <a14:foregroundMark x1="64969" y1="19756" x2="64986" y2="21041"/>
                        <a14:foregroundMark x1="64727" y1="1786" x2="64958" y2="18890"/>
                        <a14:foregroundMark x1="65455" y1="55754" x2="59152" y2="62103"/>
                        <a14:foregroundMark x1="59152" y1="62103" x2="55758" y2="71429"/>
                        <a14:foregroundMark x1="55758" y1="71429" x2="55273" y2="88095"/>
                        <a14:foregroundMark x1="55273" y1="88095" x2="51152" y2="98413"/>
                        <a14:foregroundMark x1="51152" y1="98413" x2="848" y2="98810"/>
                        <a14:foregroundMark x1="848" y1="98810" x2="970" y2="4960"/>
                        <a14:foregroundMark x1="970" y1="4960" x2="32485" y2="1389"/>
                        <a14:foregroundMark x1="32485" y1="1389" x2="39030" y2="2183"/>
                        <a14:foregroundMark x1="39030" y1="2183" x2="46424" y2="2183"/>
                        <a14:foregroundMark x1="46424" y1="2183" x2="54424" y2="2579"/>
                        <a14:foregroundMark x1="54424" y1="2579" x2="66788" y2="595"/>
                        <a14:foregroundMark x1="7152" y1="1984" x2="485" y2="1984"/>
                        <a14:foregroundMark x1="485" y1="1984" x2="485" y2="1984"/>
                        <a14:foregroundMark x1="727" y1="85913" x2="39758" y2="79167"/>
                        <a14:foregroundMark x1="39758" y1="79167" x2="55515" y2="79960"/>
                        <a14:foregroundMark x1="5939" y1="83532" x2="15394" y2="84325"/>
                        <a14:foregroundMark x1="15394" y1="84325" x2="50424" y2="83929"/>
                        <a14:foregroundMark x1="50424" y1="83929" x2="58785" y2="84529"/>
                        <a14:foregroundMark x1="606" y1="95833" x2="30788" y2="97222"/>
                        <a14:foregroundMark x1="30788" y1="97222" x2="77212" y2="90873"/>
                        <a14:foregroundMark x1="77212" y1="90873" x2="99758" y2="95040"/>
                        <a14:foregroundMark x1="19152" y1="91071" x2="20242" y2="91270"/>
                        <a14:foregroundMark x1="20606" y1="91270" x2="21333" y2="91270"/>
                        <a14:foregroundMark x1="63515" y1="59524" x2="65697" y2="55754"/>
                        <a14:foregroundMark x1="20606" y1="1190" x2="44848" y2="4762"/>
                        <a14:foregroundMark x1="44848" y1="4762" x2="67758" y2="3571"/>
                        <a14:foregroundMark x1="67758" y1="3571" x2="68242" y2="3571"/>
                        <a14:backgroundMark x1="69333" y1="6944" x2="66788" y2="20635"/>
                        <a14:backgroundMark x1="66788" y1="20635" x2="69455" y2="52183"/>
                        <a14:backgroundMark x1="69455" y1="52183" x2="77212" y2="59722"/>
                        <a14:backgroundMark x1="77212" y1="59722" x2="91394" y2="60714"/>
                        <a14:backgroundMark x1="91394" y1="60714" x2="99030" y2="59127"/>
                        <a14:backgroundMark x1="99030" y1="59127" x2="97091" y2="8532"/>
                        <a14:backgroundMark x1="97091" y1="8532" x2="88485" y2="4563"/>
                        <a14:backgroundMark x1="88485" y1="4563" x2="81939" y2="5754"/>
                        <a14:backgroundMark x1="81939" y1="5754" x2="70303" y2="2778"/>
                        <a14:backgroundMark x1="70303" y1="2778" x2="68485" y2="8333"/>
                        <a14:backgroundMark x1="61576" y1="74603" x2="61697" y2="84722"/>
                        <a14:backgroundMark x1="61697" y1="84722" x2="69697" y2="84524"/>
                        <a14:backgroundMark x1="69697" y1="84524" x2="85091" y2="86706"/>
                        <a14:backgroundMark x1="85091" y1="86706" x2="95758" y2="83929"/>
                        <a14:backgroundMark x1="77091" y1="80556" x2="91273" y2="81944"/>
                        <a14:backgroundMark x1="91273" y1="81944" x2="94182" y2="79563"/>
                        <a14:backgroundMark x1="93818" y1="77579" x2="87758" y2="79563"/>
                        <a14:backgroundMark x1="93091" y1="78770" x2="86303" y2="78175"/>
                        <a14:backgroundMark x1="74424" y1="81746" x2="80242" y2="83333"/>
                        <a14:backgroundMark x1="73091" y1="81151" x2="72848" y2="82738"/>
                        <a14:backgroundMark x1="62182" y1="86310" x2="80000" y2="85317"/>
                        <a14:backgroundMark x1="72121" y1="86905" x2="87515" y2="86905"/>
                        <a14:backgroundMark x1="87515" y1="86905" x2="94061" y2="86706"/>
                        <a14:backgroundMark x1="94061" y1="86706" x2="95879" y2="85913"/>
                        <a14:backgroundMark x1="60970" y1="72222" x2="60727" y2="83333"/>
                        <a14:backgroundMark x1="60727" y1="83333" x2="61455" y2="88095"/>
                        <a14:backgroundMark x1="60727" y1="71825" x2="65455" y2="62500"/>
                        <a14:backgroundMark x1="62061" y1="68849" x2="64364" y2="64683"/>
                        <a14:backgroundMark x1="86788" y1="13889" x2="79758" y2="26984"/>
                        <a14:backgroundMark x1="79758" y1="26984" x2="77333" y2="49405"/>
                        <a14:backgroundMark x1="77333" y1="49405" x2="83758" y2="50992"/>
                        <a14:backgroundMark x1="83758" y1="50992" x2="88970" y2="27381"/>
                        <a14:backgroundMark x1="88970" y1="27381" x2="89455" y2="162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r="-763"/>
          <a:stretch/>
        </p:blipFill>
        <p:spPr>
          <a:xfrm>
            <a:off x="2693633" y="1448628"/>
            <a:ext cx="8770068" cy="5317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164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pPr marL="857250" indent="-857250">
              <a:buFont typeface="+mj-lt"/>
              <a:buAutoNum type="romanUcPeriod" startAt="2"/>
            </a:pPr>
            <a:r>
              <a:rPr lang="fr-FR" sz="4000" dirty="0"/>
              <a:t>Des paysans en difficulté </a:t>
            </a:r>
            <a:br>
              <a:rPr lang="fr-FR" sz="4000" dirty="0"/>
            </a:br>
            <a:r>
              <a:rPr lang="fr-FR" sz="4000" dirty="0"/>
              <a:t>à l'aube du XXe siècle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531031" cy="4992624"/>
          </a:xfrm>
        </p:spPr>
        <p:txBody>
          <a:bodyPr anchor="ctr">
            <a:normAutofit/>
          </a:bodyPr>
          <a:lstStyle/>
          <a:p>
            <a:pPr marL="971550" lvl="1" indent="-514350">
              <a:buFont typeface="+mj-lt"/>
              <a:buAutoNum type="alphaLcPeriod"/>
            </a:pPr>
            <a:r>
              <a:rPr lang="fr-FR" sz="3200" b="1" dirty="0"/>
              <a:t>La crise économique </a:t>
            </a:r>
            <a:br>
              <a:rPr lang="fr-FR" sz="3200" b="1" dirty="0"/>
            </a:br>
            <a:r>
              <a:rPr lang="fr-FR" sz="3200" b="1" dirty="0"/>
              <a:t>de 1870 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sz="3200" dirty="0"/>
              <a:t>La conquête de la paysannerie par </a:t>
            </a:r>
            <a:br>
              <a:rPr lang="fr-FR" sz="3200" dirty="0"/>
            </a:br>
            <a:r>
              <a:rPr lang="fr-FR" sz="3200" dirty="0"/>
              <a:t>la république</a:t>
            </a:r>
          </a:p>
        </p:txBody>
      </p:sp>
    </p:spTree>
    <p:extLst>
      <p:ext uri="{BB962C8B-B14F-4D97-AF65-F5344CB8AC3E}">
        <p14:creationId xmlns:p14="http://schemas.microsoft.com/office/powerpoint/2010/main" val="411021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1060</Words>
  <Application>Microsoft Office PowerPoint</Application>
  <PresentationFormat>Grand écran</PresentationFormat>
  <Paragraphs>143</Paragraphs>
  <Slides>23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CorporateA-Bold</vt:lpstr>
      <vt:lpstr>CorporateA-Regular</vt:lpstr>
      <vt:lpstr>Times New Roman</vt:lpstr>
      <vt:lpstr>Thème Office</vt:lpstr>
      <vt:lpstr>La fin de la paysannerie en France au XXe</vt:lpstr>
      <vt:lpstr>Sommaire</vt:lpstr>
      <vt:lpstr>Introduction (1/2)</vt:lpstr>
      <vt:lpstr>Introduction (2/2)</vt:lpstr>
      <vt:lpstr>I. les difficultés géographiques</vt:lpstr>
      <vt:lpstr>Présentation PowerPoint</vt:lpstr>
      <vt:lpstr>I. les difficultés géographiques</vt:lpstr>
      <vt:lpstr>Présentation PowerPoint</vt:lpstr>
      <vt:lpstr>Des paysans en difficulté  à l'aube du XXe siècle</vt:lpstr>
      <vt:lpstr>Présentation PowerPoint</vt:lpstr>
      <vt:lpstr>II. Des paysans en difficulté à l’aube du XXe siècle           a. La crise économique de 1870 ………….……………</vt:lpstr>
      <vt:lpstr>Présentation PowerPoint</vt:lpstr>
      <vt:lpstr>Des paysans en difficulté  à l'aube du XXe siècle</vt:lpstr>
      <vt:lpstr>II. Des paysans en difficulté à l’aube du XXe siècle          .   b. La conquête de la paysannerie par la république…...</vt:lpstr>
      <vt:lpstr>III. L’impact de la guerre de 14-18 et du krach boursier</vt:lpstr>
      <vt:lpstr>III. L’impacte de la guerre de 14-18 et du Krach boursier      a. La guerre de 14-18……………………………………………………..</vt:lpstr>
      <vt:lpstr>III. L’impact de la guerre de 14-18 et du krach boursier</vt:lpstr>
      <vt:lpstr>III. L’impacte de la guerre de 14-18 et du Krach boursier      b. L’après guerre (1919-1931)  (1/2)… ………………………….</vt:lpstr>
      <vt:lpstr>III. L’impacte de la guerre de 14-18 et du Krach boursier      b. L’après guerre (1919-1931) (2/2)  …………………………….</vt:lpstr>
      <vt:lpstr>III. L’impact de la guerre de 14-18 et du krach boursier</vt:lpstr>
      <vt:lpstr>III. L’impacte de la guerre de 14 et du Krach boursier c. Le Krach boursier ……………………………………….</vt:lpstr>
      <vt:lpstr>Conclusion</vt:lpstr>
      <vt:lpstr>Source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fin de la paysannerie en France au XXe</dc:title>
  <dc:creator>Henry Letellier</dc:creator>
  <cp:lastModifiedBy>Henry Letellier</cp:lastModifiedBy>
  <cp:revision>34</cp:revision>
  <dcterms:created xsi:type="dcterms:W3CDTF">2020-05-05T20:50:42Z</dcterms:created>
  <dcterms:modified xsi:type="dcterms:W3CDTF">2020-05-06T20:55:32Z</dcterms:modified>
</cp:coreProperties>
</file>